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ción" id="{b34dc880-0929-7070-e481-f2063bd887c8}">
          <p14:sldIdLst>
            <p14:sldId id="256"/>
            <p14:sldId id="257"/>
            <p14:sldId id="258"/>
          </p14:sldIdLst>
        </p14:section>
        <p14:section name="1 · Diagrama de dispersión" id="{5d717142-c26a-eda5-e080-26a6b750598b}">
          <p14:sldIdLst>
            <p14:sldId id="259"/>
            <p14:sldId id="260"/>
            <p14:sldId id="261"/>
            <p14:sldId id="262"/>
          </p14:sldIdLst>
        </p14:section>
        <p14:section name="2 · Slope chart" id="{0e9ff3e5-57ea-c061-db75-457c7e214b86}">
          <p14:sldIdLst>
            <p14:sldId id="263"/>
            <p14:sldId id="264"/>
            <p14:sldId id="265"/>
            <p14:sldId id="266"/>
          </p14:sldIdLst>
        </p14:section>
        <p14:section name="3 · Ridgeline plot" id="{bc369303-9bae-718c-6823-5cd6d9cdfefd}">
          <p14:sldIdLst>
            <p14:sldId id="267"/>
            <p14:sldId id="268"/>
            <p14:sldId id="269"/>
            <p14:sldId id="270"/>
          </p14:sldIdLst>
        </p14:section>
        <p14:section name="Cierre" id="{88b9b2ed-a79c-31d8-93d8-98197a3f2992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Hola, soy Jorge Mateu Marín y presento mi PEC dos de Visualización de Datos, del Máster Universitario de Ciencia de Datos de la UOC. Mis técnicas son dispersión, slope chart y ridgeline. Sus enlaces públicos, sin registro, están en pantalla.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personal con el esquema de la PEC 1: nombre, PEC, asignatura, máster y UOC.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Enlaces públicos sin registro. No leer las URL completas; basta con que se vean.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diagrama de dispersión representa dos medidas mediante la posición horizontal y vertical de cada punto. Permite ver asociación, agrupaciones y excepciones. Tiene antecedentes en Herschel, en 1833, y en Galton.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Ejemplos: superficie y precio por vivienda, o dosis y respuesta por paciente. Data Viz Project lo clasifica en correlación y distribución; Chartmaker, en relaciones multivariantes. From Data to Viz parte de dos variables numéricas; el Catalogue destaca patrones y relaciones. Contrastan finalidad y estructura del dato.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hay una fila por país o territorio: PIB por habitante y esperanza de vida en años, ambas de razón. Cada país pesa igual. El PIB positivo permite usar logaritmos. De decenas a pocos miles de puntos es una orientación: el límite real es el solapamiento. Si aparece, usaría transparencia o hexágonos; con categorías, cajas; con subgrupos, facetas, para evitar la paradoja de Simpson.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World in Data aporta 164 registros de 2022. La correlación con el logaritmo del PIB es 0,85. Estados Unidos queda unos tres años bajo el ajuste y Nigeria, quince. Es la curva de Preston: con más renta, cada vez menos años por dólar. Partiendo del scatter, busqué dos medidas por país para mostrar su relación a estudiantes y público general. D3 permite controlar la escala y resaltar continentes manteniendo la referencia global. Abrir dispersion.html y mostrar EE. UU. y Nigeria; resaltar Europa.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slope chart conecta dos valores comparables por categoría. La altura muestra el nivel; la pendiente, el cambio; los cruces, la reordenación. Tufte publicó un ejemplo en 1983.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Puede comparar intención de voto entre encuestas o precios de productos antes y después. Data Viz Project lo clasifica en comparación y tendencia temporal; Chartmaker incluye Slope graph en Temporal y Trends. From Data to Viz y el Catalogue no tienen ficha propia en lo consultado; ausencia no implica discrepancia.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Categoría, dos estados y una medida: admite formato ancho o largo, con igual unidad y escala. Aquí son países, dos años y porcentajes. Unas cinco a treinta líneas orientan el diseño, pero valores próximos pueden saturar antes. Entonces usaría selección, tabla o dumbbell; para puestos, bump chart. Si importa la trayectoria intermedia, mostraría todos los años.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Eurostat proporciona 27 países y el agregado europeo. España pasa del 13,8 al 25 por ciento y mantiene el puesto 13. Dinamarca pasa del noveno al tercero; Croacia crece, pero baja del quinto al noveno. Y la media europea queda lejos del 42,5 %, objetivo de la Unión para 2030. Para periodistas y responsables de energía interesa comparar nivel y cambio juntos. Abrir pendiente.html; seleccionar España, Dinamarca y Croacia.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ridgeline compara distribuciones por grupos. Valor en horizontal, grupo en la fila y densidad estimada en altura; cada curva tiene área 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antecedente visual aparece en Unknown Pleasures. En 2017 Jenny Bryan propuso joyplot; Claus Wilke creó ggjoy y después ggridges. From Data to Viz le da ficha en distribuciones; Data Viz Project y el Catalogue no tienen entrada propia. Chartmaker incluye ridgeline como alias de Density plot.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Pide observaciones numéricas por grupo. Aquí, una máxima diaria en grados Celsius, escala de intervalo, y el mes ordenado. Hay doce grupos de 29 a 31 días. Compartir suavizado y escala facilita comparar. Entre seis y treinta grupos como orientación de diseño. Pocos datos requieren puntos; demasiado solapamiento, paneles o mapa de calor; valores exactos, tabla.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datos son de Open-Meteo Best Match: una celda de modelo. En Barcelona, durante 2024, la mediana pasa de unos 15 grados en enero a 30 en agosto. Agosto tiene la menor dispersión: 30 de 31 días alcanzan 25 grados. Julio tiene la mayor, con una máxima de 37,1. Para docencia y divulgación quiero comparar variabilidad, que las medias ocultarían. Abrir crestas.html; mostrar enero, julio y agosto; abrir la tabla resumen.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Tres estructuras, tres preguntas: asociación, cambio y distribución. Las técnicas encajan por cómo convierten esos datos en información visible. La herramienta permite ejecutarlas. Gracias.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737360"/>
            <a:ext cx="804672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/>
        </p:nvSpPr>
        <p:spPr>
          <a:xfrm>
            <a:off x="548640" y="47548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PEC 2 · Visualización de Datos · UOC · Jorge Mateu Marín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66928"/>
            <a:ext cx="804672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3" name="Text 0"/>
          <p:cNvSpPr/>
          <p:nvPr/>
        </p:nvSpPr>
        <p:spPr>
          <a:xfrm>
            <a:off x="548640" y="47548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PEC 2 · Visualización de Datos · UOC · Jorge Mateu Marín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ec2-visualizacion.pages.dev/dispersion" TargetMode="External"/><Relationship Id="rId2" Type="http://schemas.openxmlformats.org/officeDocument/2006/relationships/hyperlink" Target="https://pec2-visualizacion.pages.dev/pendiente" TargetMode="External"/><Relationship Id="rId3" Type="http://schemas.openxmlformats.org/officeDocument/2006/relationships/hyperlink" Target="https://pec2-visualizacion.pages.dev/crestas" TargetMode="External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"/>
          <p:cNvSpPr txBox="1"/>
          <p:nvPr/>
        </p:nvSpPr>
        <p:spPr>
          <a:xfrm>
            <a:off x="548640" y="9601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PEC 2 · VISUALIZACIÓN DE DATOS · UOC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Tres técnicas, tres conjuntos de datos abiertos</a:t>
            </a:r>
            <a:endParaRPr lang="en-US" sz="4000" dirty="0"/>
          </a:p>
        </p:txBody>
      </p:sp>
      <p:sp>
        <p:nvSpPr>
          <p:cNvPr id="4" name="Subtítulo"/>
          <p:cNvSpPr txBox="1"/>
          <p:nvPr/>
        </p:nvSpPr>
        <p:spPr>
          <a:xfrm>
            <a:off x="548640" y="29260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Diagrama de dispersión · Slope chart · Ridgeline plot</a:t>
            </a:r>
            <a:endParaRPr lang="en-US" sz="1600" dirty="0"/>
          </a:p>
        </p:txBody>
      </p:sp>
      <p:sp>
        <p:nvSpPr>
          <p:cNvPr id="5" name="Autor"/>
          <p:cNvSpPr txBox="1"/>
          <p:nvPr/>
        </p:nvSpPr>
        <p:spPr>
          <a:xfrm>
            <a:off x="548640" y="42062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Jorge Mateu Marín</a:t>
            </a:r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 · Máster Universitario de Ciencia de Datos · UOC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 de sección"/>
          <p:cNvSpPr txBox="1"/>
          <p:nvPr/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PRESENTACIÓN</a:t>
            </a:r>
            <a:endParaRPr lang="en-US" sz="1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Jorge Mateu Marín · PEC 2</a:t>
            </a:r>
            <a:endParaRPr lang="en-US" sz="2400" dirty="0"/>
          </a:p>
        </p:txBody>
      </p:sp>
      <p:sp>
        <p:nvSpPr>
          <p:cNvPr id="4" name="Presentación"/>
          <p:cNvSpPr txBox="1"/>
          <p:nvPr/>
        </p:nvSpPr>
        <p:spPr>
          <a:xfrm>
            <a:off x="548640" y="1508760"/>
            <a:ext cx="47548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Visualización de Datos · Máster Universitario de Ciencia de Datos · UOC.</a:t>
            </a:r>
            <a:endParaRPr lang="en-US" sz="14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Investigar tres técnicas asignadas y buscar datos abiertos coherentes con cada una.</a:t>
            </a:r>
            <a:endParaRPr lang="en-US" sz="14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Demostrar el recorrido </a:t>
            </a:r>
            <a:pPr indent="0" marL="0">
              <a:spcAft>
                <a:spcPts val="7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estructura del dato → pregunta → codificación visual.</a:t>
            </a:r>
            <a:endParaRPr lang="en-US" sz="1400" dirty="0"/>
          </a:p>
        </p:txBody>
      </p:sp>
      <p:sp>
        <p:nvSpPr>
          <p:cNvPr id="5" name="Tarjeta técnicas"/>
          <p:cNvSpPr/>
          <p:nvPr/>
        </p:nvSpPr>
        <p:spPr>
          <a:xfrm>
            <a:off x="5669280" y="1508760"/>
            <a:ext cx="2926080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arjeta técnicas · título"/>
          <p:cNvSpPr txBox="1"/>
          <p:nvPr/>
        </p:nvSpPr>
        <p:spPr>
          <a:xfrm>
            <a:off x="5870448" y="1645920"/>
            <a:ext cx="25237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Técnicas asignadas</a:t>
            </a:r>
            <a:endParaRPr lang="en-US" sz="1400" dirty="0"/>
          </a:p>
        </p:txBody>
      </p:sp>
      <p:sp>
        <p:nvSpPr>
          <p:cNvPr id="7" name="Tarjeta técnicas · lista"/>
          <p:cNvSpPr txBox="1"/>
          <p:nvPr/>
        </p:nvSpPr>
        <p:spPr>
          <a:xfrm>
            <a:off x="5870448" y="2011680"/>
            <a:ext cx="25237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I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Diagrama de dispersión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II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Slope chart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III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Ridgeline plot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 de sección"/>
          <p:cNvSpPr txBox="1"/>
          <p:nvPr/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ENLACES PÚBLICOS</a:t>
            </a:r>
            <a:endParaRPr lang="en-US" sz="1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Tres visualizaciones sin registro</a:t>
            </a:r>
            <a:endParaRPr lang="en-US" sz="2400" dirty="0"/>
          </a:p>
        </p:txBody>
      </p:sp>
      <p:graphicFrame>
        <p:nvGraphicFramePr>
          <p:cNvPr id="4" name="Tabla de enlac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743200"/>
                <a:gridCol w="329184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Técnica</a:t>
                      </a:r>
                      <a:endParaRPr lang="en-US" sz="1200" dirty="0"/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Datos</a:t>
                      </a:r>
                      <a:endParaRPr lang="en-US" sz="1200" dirty="0"/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URL directa</a:t>
                      </a:r>
                      <a:endParaRPr lang="en-US" sz="1200" dirty="0"/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Diagrama de dispersión</a:t>
                      </a:r>
                      <a:endParaRPr lang="en-US" sz="1200" dirty="0"/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PIB por habitante y esperanza de vida, 2022</a:t>
                      </a:r>
                      <a:endParaRPr lang="en-US" sz="1200" dirty="0"/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u="sng" dirty="0">
                          <a:solidFill>
                            <a:schemeClr val="accent3"/>
                          </a:solidFill>
                          <a:hlinkClick r:id="rId1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pec2-visualizacion.pages.dev/dispersion</a:t>
                      </a:r>
                      <a:endParaRPr lang="en-US" sz="1200" dirty="0"/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Slope chart</a:t>
                      </a:r>
                      <a:endParaRPr lang="en-US" sz="1200" dirty="0"/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Cuota de renovables, UE, 2010 y 2023</a:t>
                      </a:r>
                      <a:endParaRPr lang="en-US" sz="1200" dirty="0"/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u="sng" dirty="0">
                          <a:solidFill>
                            <a:schemeClr val="accent3"/>
                          </a:solidFill>
                          <a:hlinkClick r:id="rId2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pec2-visualizacion.pages.dev/pendiente</a:t>
                      </a:r>
                      <a:endParaRPr lang="en-US" sz="1200" dirty="0"/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Ridgeline plot</a:t>
                      </a:r>
                      <a:endParaRPr lang="en-US" sz="1200" dirty="0"/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Máximas diarias, Barcelona, 2024</a:t>
                      </a:r>
                      <a:endParaRPr lang="en-US" sz="1200" dirty="0"/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u="sng" dirty="0">
                          <a:solidFill>
                            <a:schemeClr val="accent3"/>
                          </a:solidFill>
                          <a:hlinkClick r:id="rId3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pec2-visualizacion.pages.dev/crestas</a:t>
                      </a:r>
                      <a:endParaRPr lang="en-US" sz="1200" dirty="0"/>
                    </a:p>
                  </a:txBody>
                  <a:tcPr marL="73152" marR="73152" marT="73152" marB="73152">
                    <a:lnL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Nota enlaces"/>
          <p:cNvSpPr txBox="1"/>
          <p:nvPr/>
        </p:nvSpPr>
        <p:spPr>
          <a:xfrm>
            <a:off x="548640" y="35661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Índice: pec2-visualizacion.pages.dev · Fuentes, preparación, alcance y tablas accesibles en las páginas.</a:t>
            </a:r>
            <a:endParaRPr lang="en-US" sz="1200" dirty="0"/>
          </a:p>
        </p:txBody>
      </p:sp>
      <p:sp>
        <p:nvSpPr>
          <p:cNvPr id="6" name="Fuentes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Datos: Our World in Data (s.f.); Eurostat (2026); Open-Meteo (s.f.).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"/>
          <p:cNvSpPr txBox="1"/>
          <p:nvPr/>
        </p:nvSpPr>
        <p:spPr>
          <a:xfrm>
            <a:off x="548640" y="13716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TÉCNICA 1 · GRUPO I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73736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Diagrama de dispersión</a:t>
            </a:r>
            <a:endParaRPr lang="en-US" sz="4000" dirty="0"/>
          </a:p>
        </p:txBody>
      </p:sp>
      <p:sp>
        <p:nvSpPr>
          <p:cNvPr id="4" name="Subtítulo"/>
          <p:cNvSpPr txBox="1"/>
          <p:nvPr/>
        </p:nvSpPr>
        <p:spPr>
          <a:xfrm>
            <a:off x="548640" y="2834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Dos variables cuantitativas · un punto por observación · estudiar asociación y excepciones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 de sección"/>
          <p:cNvSpPr txBox="1"/>
          <p:nvPr/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1 · DEFINICIÓN Y ORIGEN</a:t>
            </a:r>
            <a:endParaRPr lang="en-US" sz="1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Dos valores se convierten en una posición</a:t>
            </a:r>
            <a:endParaRPr lang="en-US" sz="2400" dirty="0"/>
          </a:p>
        </p:txBody>
      </p:sp>
      <p:sp>
        <p:nvSpPr>
          <p:cNvPr id="4" name="Mecánica"/>
          <p:cNvSpPr txBox="1"/>
          <p:nvPr/>
        </p:nvSpPr>
        <p:spPr>
          <a:xfrm>
            <a:off x="548640" y="1508760"/>
            <a:ext cx="38404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Mecánica: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x = primera medida; y = segunda. Color opcional para grupos; tamaño para una tercera medida.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Antecedentes: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Herschel (1833) y Galton (1886), citados en Friendly y Denis (2005).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Ejemplos: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superficie y precio por vivienda; dosis y respuesta por paciente.</a:t>
            </a:r>
            <a:endParaRPr lang="en-US" sz="1250" dirty="0"/>
          </a:p>
        </p:txBody>
      </p:sp>
      <p:sp>
        <p:nvSpPr>
          <p:cNvPr id="5" name="Catálogos"/>
          <p:cNvSpPr txBox="1"/>
          <p:nvPr/>
        </p:nvSpPr>
        <p:spPr>
          <a:xfrm>
            <a:off x="4754880" y="1508760"/>
            <a:ext cx="38404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Data Viz Project: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Plot · Correlation / Distribution · Dot.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From Data to Viz: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dos variables numéricas → Scatterplot.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Data Visualisation Catalogue: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Patterns / Relationships.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Chartmaker: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Scatter plot → Relationships / Multi-variate, con ficha propia.</a:t>
            </a:r>
            <a:endParaRPr lang="en-US" sz="1250" dirty="0"/>
          </a:p>
        </p:txBody>
      </p:sp>
      <p:sp>
        <p:nvSpPr>
          <p:cNvPr id="6" name="Fuentes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Fuentes: Friendly y Denis (2005); Ferdio (s.f.); Holtz y Healy (2018); Ribecca (s.f.); Kirk (s.f.).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 de sección"/>
          <p:cNvSpPr txBox="1"/>
          <p:nvPr/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1 · DATOS Y LIMITACIONES</a:t>
            </a:r>
            <a:endParaRPr lang="en-US" sz="1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La legibilidad depende de la densidad</a:t>
            </a:r>
            <a:endParaRPr lang="en-US" sz="2400" dirty="0"/>
          </a:p>
        </p:txBody>
      </p:sp>
      <p:sp>
        <p:nvSpPr>
          <p:cNvPr id="4" name="Tarjeta estructura"/>
          <p:cNvSpPr/>
          <p:nvPr/>
        </p:nvSpPr>
        <p:spPr>
          <a:xfrm>
            <a:off x="548640" y="1371600"/>
            <a:ext cx="3886200" cy="2926080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arjeta estructura · título"/>
          <p:cNvSpPr txBox="1"/>
          <p:nvPr/>
        </p:nvSpPr>
        <p:spPr>
          <a:xfrm>
            <a:off x="749808" y="1508760"/>
            <a:ext cx="3483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Estructura y escalas</a:t>
            </a:r>
            <a:endParaRPr lang="en-US" sz="1400" dirty="0"/>
          </a:p>
        </p:txBody>
      </p:sp>
      <p:sp>
        <p:nvSpPr>
          <p:cNvPr id="6" name="Tarjeta estructura · lista"/>
          <p:cNvSpPr txBox="1"/>
          <p:nvPr/>
        </p:nvSpPr>
        <p:spPr>
          <a:xfrm>
            <a:off x="749808" y="1874520"/>
            <a:ext cx="348386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Una fila por país o territorio; dos medidas cuantitativas.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PIB por habitante y esperanza de vida: medidas de razón; PIB positivo.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País y continente: dimensiones nominales. Cada punto pesa igual.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Eje x logarítmico: distancias iguales = multiplicaciones iguales.</a:t>
            </a:r>
            <a:endParaRPr lang="en-US" sz="1200" dirty="0"/>
          </a:p>
        </p:txBody>
      </p:sp>
      <p:sp>
        <p:nvSpPr>
          <p:cNvPr id="7" name="Tarjeta restricciones"/>
          <p:cNvSpPr/>
          <p:nvPr/>
        </p:nvSpPr>
        <p:spPr>
          <a:xfrm>
            <a:off x="4709160" y="1371600"/>
            <a:ext cx="3886200" cy="2926080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arjeta restricciones · título"/>
          <p:cNvSpPr txBox="1"/>
          <p:nvPr/>
        </p:nvSpPr>
        <p:spPr>
          <a:xfrm>
            <a:off x="4910328" y="1508760"/>
            <a:ext cx="3483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Restricciones y alternativas</a:t>
            </a:r>
            <a:endParaRPr lang="en-US" sz="1400" dirty="0"/>
          </a:p>
        </p:txBody>
      </p:sp>
      <p:sp>
        <p:nvSpPr>
          <p:cNvPr id="9" name="Tarjeta restricciones · lista"/>
          <p:cNvSpPr txBox="1"/>
          <p:nvPr/>
        </p:nvSpPr>
        <p:spPr>
          <a:xfrm>
            <a:off x="4910328" y="1874520"/>
            <a:ext cx="348386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De decenas a pocos miles de puntos como guía; no hay un máximo universal.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Solapamiento → transparencia, hexbin o densidad 2D.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Categorías en un eje → strip plot o cajas; pocos puntos → prudencia.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Subgrupos ocultos → resaltar o facetar. Asociación no implica causalidad.</a:t>
            </a:r>
            <a:endParaRPr lang="en-US" sz="1200" dirty="0"/>
          </a:p>
        </p:txBody>
      </p:sp>
      <p:sp>
        <p:nvSpPr>
          <p:cNvPr id="10" name="Fuentes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Fuentes: Munzner (2014, caps. 2 y 5); Holtz y Healy (2018); Schwabish (2021, cap. 8).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 de sección"/>
          <p:cNvSpPr txBox="1"/>
          <p:nvPr/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1 · VISUALIZACIÓN</a:t>
            </a:r>
            <a:endParaRPr lang="en-US" sz="1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Más PIB se asocia con mayor esperanza de vida</a:t>
            </a:r>
            <a:endParaRPr lang="en-US" sz="2400" dirty="0"/>
          </a:p>
        </p:txBody>
      </p:sp>
      <p:pic>
        <p:nvPicPr>
          <p:cNvPr id="4" name="Captura del diagrama de dispersión" descr="Nube de países con asociación positiva entre log del PIB y esperanza de vid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08760"/>
            <a:ext cx="3429000" cy="2880360"/>
          </a:xfrm>
          <a:prstGeom prst="rect">
            <a:avLst/>
          </a:prstGeom>
        </p:spPr>
      </p:pic>
      <p:sp>
        <p:nvSpPr>
          <p:cNvPr id="5" name="Comentario"/>
          <p:cNvSpPr txBox="1"/>
          <p:nvPr/>
        </p:nvSpPr>
        <p:spPr>
          <a:xfrm>
            <a:off x="4251960" y="1508760"/>
            <a:ext cx="434340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164 registros de 2022,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OWID; selección, redondeo y una exclusión provisional documentada.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 = 0,85 con log10(PIB).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EE. UU.: −3,3 años; Nigeria: −15,1 respecto a la recta.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Curva de Preston (1975):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cada vez menos años por dólar. Son diferencias entre países; no efectos causales.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Audiencia: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estudiantes y público general. España destacada; etiquetas selectivas.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Demostración: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resaltar continente y consultar puntos.</a:t>
            </a:r>
            <a:endParaRPr lang="en-US" sz="1200" dirty="0"/>
          </a:p>
        </p:txBody>
      </p:sp>
      <p:sp>
        <p:nvSpPr>
          <p:cNvPr id="6" name="Fuentes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Datos: Our World in Data (s.f.). Diseño: Munzner (2014); Coll Campmany (2023).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"/>
          <p:cNvSpPr txBox="1"/>
          <p:nvPr/>
        </p:nvSpPr>
        <p:spPr>
          <a:xfrm>
            <a:off x="548640" y="13716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TÉCNICA 2 · GRUPO II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73736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Slope chart</a:t>
            </a:r>
            <a:endParaRPr lang="en-US" sz="4000" dirty="0"/>
          </a:p>
        </p:txBody>
      </p:sp>
      <p:sp>
        <p:nvSpPr>
          <p:cNvPr id="4" name="Subtítulo"/>
          <p:cNvSpPr txBox="1"/>
          <p:nvPr/>
        </p:nvSpPr>
        <p:spPr>
          <a:xfrm>
            <a:off x="548640" y="2834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Dos estados comparables · una línea por categoría · nivel, cambio y ranking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 de sección"/>
          <p:cNvSpPr txBox="1"/>
          <p:nvPr/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2 · DEFINICIÓN Y ORIGEN</a:t>
            </a:r>
            <a:endParaRPr lang="en-US" sz="1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La pendiente resume el cambio entre dos extremos</a:t>
            </a:r>
            <a:endParaRPr lang="en-US" sz="2400" dirty="0"/>
          </a:p>
        </p:txBody>
      </p:sp>
      <p:sp>
        <p:nvSpPr>
          <p:cNvPr id="4" name="Mecánica"/>
          <p:cNvSpPr txBox="1"/>
          <p:nvPr/>
        </p:nvSpPr>
        <p:spPr>
          <a:xfrm>
            <a:off x="548640" y="1508760"/>
            <a:ext cx="38404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Mecánica: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categoría → segmento; estado o fecha → lado; valor → altura en una escala común.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Antecedente: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Tufte, 1983: ingresos fiscales de países en 1970 y 1979.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Ejemplos: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intención de voto en dos encuestas; precios de productos antes y después.</a:t>
            </a:r>
            <a:endParaRPr lang="en-US" sz="1250" dirty="0"/>
          </a:p>
        </p:txBody>
      </p:sp>
      <p:sp>
        <p:nvSpPr>
          <p:cNvPr id="5" name="Catálogos"/>
          <p:cNvSpPr txBox="1"/>
          <p:nvPr/>
        </p:nvSpPr>
        <p:spPr>
          <a:xfrm>
            <a:off x="4754880" y="1508760"/>
            <a:ext cx="38404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Data Viz Project: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Chart · Comparison / Trend over time · Line.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From Data to Viz y Catalogue: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sin ficha propia en los catálogos consultados.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Chartmaker: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Slope graph → Temporal / Trends; alias Slope chart. Ficha propia.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Interpretación: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parentesco con un gráfico de líneas de dos extremos; ausencia de ficha no equivale a discrepancia.</a:t>
            </a:r>
            <a:endParaRPr lang="en-US" sz="1250" dirty="0"/>
          </a:p>
        </p:txBody>
      </p:sp>
      <p:sp>
        <p:nvSpPr>
          <p:cNvPr id="6" name="Fuentes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Fuentes: Tufte (1983, pp. 158–159; 2011); Ferdio (s.f.); Kirk (s.f.); Schwabish (2021, cap. 5).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 de sección"/>
          <p:cNvSpPr txBox="1"/>
          <p:nvPr/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2 · DATOS Y LIMITACIONES</a:t>
            </a:r>
            <a:endParaRPr lang="en-US" sz="1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Misma medida, unidad y escala en ambos lados</a:t>
            </a:r>
            <a:endParaRPr lang="en-US" sz="2400" dirty="0"/>
          </a:p>
        </p:txBody>
      </p:sp>
      <p:sp>
        <p:nvSpPr>
          <p:cNvPr id="4" name="Tarjeta estructura"/>
          <p:cNvSpPr/>
          <p:nvPr/>
        </p:nvSpPr>
        <p:spPr>
          <a:xfrm>
            <a:off x="548640" y="1371600"/>
            <a:ext cx="3886200" cy="2926080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arjeta estructura · título"/>
          <p:cNvSpPr txBox="1"/>
          <p:nvPr/>
        </p:nvSpPr>
        <p:spPr>
          <a:xfrm>
            <a:off x="749808" y="1508760"/>
            <a:ext cx="3483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Estructura y agregación</a:t>
            </a:r>
            <a:endParaRPr lang="en-US" sz="1400" dirty="0"/>
          </a:p>
        </p:txBody>
      </p:sp>
      <p:sp>
        <p:nvSpPr>
          <p:cNvPr id="6" name="Tarjeta estructura · lista"/>
          <p:cNvSpPr txBox="1"/>
          <p:nvPr/>
        </p:nvSpPr>
        <p:spPr>
          <a:xfrm>
            <a:off x="749808" y="1874520"/>
            <a:ext cx="348386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Categoría × estado → medida; formato ancho o largo. Aquí: país, año y cuota.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Años: escala temporal de intervalo. Cuota: % del consumo final bruto.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27 países y un agregado UE; el agregado no entra en el ranking nacional.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Cambio expresado en puntos porcentuales.</a:t>
            </a:r>
            <a:endParaRPr lang="en-US" sz="1200" dirty="0"/>
          </a:p>
        </p:txBody>
      </p:sp>
      <p:sp>
        <p:nvSpPr>
          <p:cNvPr id="7" name="Tarjeta restricciones"/>
          <p:cNvSpPr/>
          <p:nvPr/>
        </p:nvSpPr>
        <p:spPr>
          <a:xfrm>
            <a:off x="4709160" y="1371600"/>
            <a:ext cx="3886200" cy="2926080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arjeta restricciones · título"/>
          <p:cNvSpPr txBox="1"/>
          <p:nvPr/>
        </p:nvSpPr>
        <p:spPr>
          <a:xfrm>
            <a:off x="4910328" y="1508760"/>
            <a:ext cx="3483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Restricciones y alternativas</a:t>
            </a:r>
            <a:endParaRPr lang="en-US" sz="1400" dirty="0"/>
          </a:p>
        </p:txBody>
      </p:sp>
      <p:sp>
        <p:nvSpPr>
          <p:cNvPr id="9" name="Tarjeta restricciones · lista"/>
          <p:cNvSpPr txBox="1"/>
          <p:nvPr/>
        </p:nvSpPr>
        <p:spPr>
          <a:xfrm>
            <a:off x="4910328" y="1874520"/>
            <a:ext cx="348386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Unas 5–30 líneas como guía; valores próximos pueden saturar antes.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Etiquetas o cruces densos → selección, tabla o dumbbell; solo el puesto → bump chart.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Trayectoria intermedia importante → serie anual completa.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Extremos ausentes o unidades distintas impiden comparar la pendiente.</a:t>
            </a:r>
            <a:endParaRPr lang="en-US" sz="1200" dirty="0"/>
          </a:p>
        </p:txBody>
      </p:sp>
      <p:sp>
        <p:nvSpPr>
          <p:cNvPr id="10" name="Fuentes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Fuentes: Munzner (2014, caps. 2 y 5); Tufte (2011); Gil Bellosta (s.f.).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 de sección"/>
          <p:cNvSpPr txBox="1"/>
          <p:nvPr/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2 · VISUALIZACIÓN</a:t>
            </a:r>
            <a:endParaRPr lang="en-US" sz="1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Subir la cuota y mejorar el puesto son preguntas distintas</a:t>
            </a:r>
            <a:endParaRPr lang="en-US" sz="2400" dirty="0"/>
          </a:p>
        </p:txBody>
      </p:sp>
      <p:pic>
        <p:nvPicPr>
          <p:cNvPr id="4" name="Captura del slope chart" descr="Slope chart de 27 países y agregado UE, entre 2010 y 202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08760"/>
            <a:ext cx="3429000" cy="2880360"/>
          </a:xfrm>
          <a:prstGeom prst="rect">
            <a:avLst/>
          </a:prstGeom>
        </p:spPr>
      </p:pic>
      <p:sp>
        <p:nvSpPr>
          <p:cNvPr id="5" name="Comentario"/>
          <p:cNvSpPr txBox="1"/>
          <p:nvPr/>
        </p:nvSpPr>
        <p:spPr>
          <a:xfrm>
            <a:off x="4251960" y="1508760"/>
            <a:ext cx="434340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España: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13,8 → 25,0 %; puesto 13 en ambos años.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Dinamarca: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+21,8 p.p.; puesto 9 → 3.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Croacia: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aumenta, pero pasa del puesto 5 al 9.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UE: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14,4 → 24,6 %, agregado sobre el consumo total.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Objetivo UE 2030: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42,5 % (Directiva 2023/2413); la media queda lejos. La cuota no indica energía absoluta ni causalidad.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Audiencia: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periodismo y responsables de energía.</a:t>
            </a:r>
            <a:endParaRPr lang="en-US" sz="1200" dirty="0"/>
          </a:p>
        </p:txBody>
      </p:sp>
      <p:sp>
        <p:nvSpPr>
          <p:cNvPr id="6" name="Fuentes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Datos y reutilización: Eurostat (2026; s.f.). Interpretación y diseño: elaboración propia.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"/>
          <p:cNvSpPr txBox="1"/>
          <p:nvPr/>
        </p:nvSpPr>
        <p:spPr>
          <a:xfrm>
            <a:off x="548640" y="13716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TÉCNICA 3 · GRUPO III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73736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Ridgeline plot</a:t>
            </a:r>
            <a:endParaRPr lang="en-US" sz="4000" dirty="0"/>
          </a:p>
        </p:txBody>
      </p:sp>
      <p:sp>
        <p:nvSpPr>
          <p:cNvPr id="4" name="Subtítulo"/>
          <p:cNvSpPr txBox="1"/>
          <p:nvPr/>
        </p:nvSpPr>
        <p:spPr>
          <a:xfrm>
            <a:off x="548640" y="2834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Una distribución por grupo · eje horizontal común · comparar posición y dispersión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 de sección"/>
          <p:cNvSpPr txBox="1"/>
          <p:nvPr/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3 · DEFINICIÓN Y ORIGEN</a:t>
            </a:r>
            <a:endParaRPr lang="en-US" sz="1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Una curva de densidad por grupo</a:t>
            </a:r>
            <a:endParaRPr lang="en-US" sz="2400" dirty="0"/>
          </a:p>
        </p:txBody>
      </p:sp>
      <p:sp>
        <p:nvSpPr>
          <p:cNvPr id="4" name="Mecánica"/>
          <p:cNvSpPr txBox="1"/>
          <p:nvPr/>
        </p:nvSpPr>
        <p:spPr>
          <a:xfrm>
            <a:off x="548640" y="1508760"/>
            <a:ext cx="38404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Mecánica: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valor → x; grupo → fila; densidad estimada → altura. Cada curva tiene área 1.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Antecedente visual: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portada de Unknown Pleasures (1979), citada por Wilke (2017).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2017: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Jenny Bryan propone «joyplot»; Claus Wilke crea ggjoy y lo sustituye por ggridges / ridgeline.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Ejemplos: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edades por década; respuestas de probabilidad por expresión verbal.</a:t>
            </a:r>
            <a:endParaRPr lang="en-US" sz="1250" dirty="0"/>
          </a:p>
        </p:txBody>
      </p:sp>
      <p:sp>
        <p:nvSpPr>
          <p:cNvPr id="5" name="Catálogos"/>
          <p:cNvSpPr txBox="1"/>
          <p:nvPr/>
        </p:nvSpPr>
        <p:spPr>
          <a:xfrm>
            <a:off x="4754880" y="1508760"/>
            <a:ext cx="38404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From Data to Viz: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variable numérica + grupos; función de distribución, ficha Ridgeline.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Data Viz Project y Catalogue: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sin ficha propia en los catálogos consultados.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Chartmaker: </a:t>
            </a:r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Density plot → Categorical / Distributions; alias Ridgeline plot y joy plot.</a:t>
            </a:r>
            <a:endParaRPr lang="en-US" sz="12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50" dirty="0">
                <a:solidFill>
                  <a:schemeClr val="tx2"/>
                </a:solidFill>
              </a:rPr>
              <a:t>El contraste separa estructura de datos, finalidad y cobertura de cada catálogo.</a:t>
            </a:r>
            <a:endParaRPr lang="en-US" sz="1250" dirty="0"/>
          </a:p>
        </p:txBody>
      </p:sp>
      <p:sp>
        <p:nvSpPr>
          <p:cNvPr id="6" name="Fuentes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Fuentes: Wilke (2017); Holtz y Healy (2018); Kirk (s.f.); Schwabish (2021, cap. 6).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 de sección"/>
          <p:cNvSpPr txBox="1"/>
          <p:nvPr/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3 · DATOS Y LIMITACIONES</a:t>
            </a:r>
            <a:endParaRPr lang="en-US" sz="1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Comparar distribuciones exige controlar el suavizado</a:t>
            </a:r>
            <a:endParaRPr lang="en-US" sz="2400" dirty="0"/>
          </a:p>
        </p:txBody>
      </p:sp>
      <p:sp>
        <p:nvSpPr>
          <p:cNvPr id="4" name="Tarjeta estructura"/>
          <p:cNvSpPr/>
          <p:nvPr/>
        </p:nvSpPr>
        <p:spPr>
          <a:xfrm>
            <a:off x="548640" y="1371600"/>
            <a:ext cx="3886200" cy="2926080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arjeta estructura · título"/>
          <p:cNvSpPr txBox="1"/>
          <p:nvPr/>
        </p:nvSpPr>
        <p:spPr>
          <a:xfrm>
            <a:off x="749808" y="1508760"/>
            <a:ext cx="3483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Estructura y estimación</a:t>
            </a:r>
            <a:endParaRPr lang="en-US" sz="1400" dirty="0"/>
          </a:p>
        </p:txBody>
      </p:sp>
      <p:sp>
        <p:nvSpPr>
          <p:cNvPr id="6" name="Tarjeta estructura · lista"/>
          <p:cNvSpPr txBox="1"/>
          <p:nvPr/>
        </p:nvSpPr>
        <p:spPr>
          <a:xfrm>
            <a:off x="749808" y="1874520"/>
            <a:ext cx="348386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Una fila por día: máxima en °C (intervalo) y mes (dimensión cíclica ordenada).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366 días → 12 grupos de 29–31 observaciones.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KDE gaussiana: ancho de banda común 1,2 °C; misma escala de densidad.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Mediana y tabla resumen complementan las formas.</a:t>
            </a:r>
            <a:endParaRPr lang="en-US" sz="1200" dirty="0"/>
          </a:p>
        </p:txBody>
      </p:sp>
      <p:sp>
        <p:nvSpPr>
          <p:cNvPr id="7" name="Tarjeta restricciones"/>
          <p:cNvSpPr/>
          <p:nvPr/>
        </p:nvSpPr>
        <p:spPr>
          <a:xfrm>
            <a:off x="4709160" y="1371600"/>
            <a:ext cx="3886200" cy="2926080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arjeta restricciones · título"/>
          <p:cNvSpPr txBox="1"/>
          <p:nvPr/>
        </p:nvSpPr>
        <p:spPr>
          <a:xfrm>
            <a:off x="4910328" y="1508760"/>
            <a:ext cx="3483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Restricciones y alternativas</a:t>
            </a:r>
            <a:endParaRPr lang="en-US" sz="1400" dirty="0"/>
          </a:p>
        </p:txBody>
      </p:sp>
      <p:sp>
        <p:nvSpPr>
          <p:cNvPr id="9" name="Tarjeta restricciones · lista"/>
          <p:cNvSpPr txBox="1"/>
          <p:nvPr/>
        </p:nvSpPr>
        <p:spPr>
          <a:xfrm>
            <a:off x="4910328" y="1874520"/>
            <a:ext cx="348386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From Data to Viz orienta hacia seis o más grupos; no es un requisito matemático.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Decenas de datos por grupo dan una vista descriptiva, no formas estables.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Hasta unas 30 crestas según altura y solapamiento; después, mapa de calor o paneles.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chemeClr val="tx2"/>
                </a:solidFill>
              </a:rPr>
              <a:t>Pocos datos → puntos; cifras exactas → tabla.</a:t>
            </a:r>
            <a:endParaRPr lang="en-US" sz="1200" dirty="0"/>
          </a:p>
        </p:txBody>
      </p:sp>
      <p:sp>
        <p:nvSpPr>
          <p:cNvPr id="10" name="Fuentes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Fuentes: Munzner (2014); Holtz y Healy (2018); Wilke (s.f.); Gil Bellosta (s.f.).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 de sección"/>
          <p:cNvSpPr txBox="1"/>
          <p:nvPr/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3 · VISUALIZACIÓN</a:t>
            </a:r>
            <a:endParaRPr lang="en-US" sz="10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566928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Barcelona, 2024: cambia la posición y la dispersión</a:t>
            </a:r>
            <a:endParaRPr lang="en-US" sz="2400" dirty="0"/>
          </a:p>
        </p:txBody>
      </p:sp>
      <p:pic>
        <p:nvPicPr>
          <p:cNvPr id="4" name="Captura del ridgeline plot" descr="Doce densidades mensuales de máximas diarias en Barcelona durante 202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08760"/>
            <a:ext cx="3429000" cy="2880360"/>
          </a:xfrm>
          <a:prstGeom prst="rect">
            <a:avLst/>
          </a:prstGeom>
        </p:spPr>
      </p:pic>
      <p:sp>
        <p:nvSpPr>
          <p:cNvPr id="5" name="Comentario"/>
          <p:cNvSpPr txBox="1"/>
          <p:nvPr/>
        </p:nvSpPr>
        <p:spPr>
          <a:xfrm>
            <a:off x="4251960" y="1508760"/>
            <a:ext cx="434340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Open-Meteo Best Match: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datos de modelo, no estación ni exclusivamente ERA5.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Medianas: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enero 15,2 °C; agosto 30,0 °C.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Agosto: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menor dispersión; 30 de 31 días ≥ 25 °C.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Julio: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mayor dispersión; máxima de 37,1 °C.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Audiencia: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docencia y divulgación meteorológica. Un año no demuestra una tendencia climática.</a:t>
            </a:r>
            <a:endParaRPr lang="en-US" sz="12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Demostración: </a:t>
            </a:r>
            <a:pPr indent="0" marL="0">
              <a:spcAft>
                <a:spcPts val="700"/>
              </a:spcAft>
              <a:buNone/>
            </a:pPr>
            <a:r>
              <a:rPr lang="en-US" sz="1200" dirty="0">
                <a:solidFill>
                  <a:schemeClr val="tx2"/>
                </a:solidFill>
              </a:rPr>
              <a:t>áreas de las crestas, selector y tabla.</a:t>
            </a:r>
            <a:endParaRPr lang="en-US" sz="1200" dirty="0"/>
          </a:p>
        </p:txBody>
      </p:sp>
      <p:sp>
        <p:nvSpPr>
          <p:cNvPr id="6" name="Fuentes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Datos: Open-Meteo (s.f.), Best Match, CC BY 4.0. Diseño: elaboración propia.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tiqueta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CIERRE Y REFERENCIAS</a:t>
            </a:r>
            <a:endParaRPr lang="en-US" sz="1100" dirty="0"/>
          </a:p>
        </p:txBody>
      </p:sp>
      <p:sp>
        <p:nvSpPr>
          <p:cNvPr id="3" name="Título de cierre"/>
          <p:cNvSpPr txBox="1"/>
          <p:nvPr/>
        </p:nvSpPr>
        <p:spPr>
          <a:xfrm>
            <a:off x="548640" y="7315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Tres preguntas y un mismo criterio</a:t>
            </a:r>
            <a:endParaRPr lang="en-US" sz="2800" dirty="0"/>
          </a:p>
        </p:txBody>
      </p:sp>
      <p:sp>
        <p:nvSpPr>
          <p:cNvPr id="4" name="Síntesis"/>
          <p:cNvSpPr txBox="1"/>
          <p:nvPr/>
        </p:nvSpPr>
        <p:spPr>
          <a:xfrm>
            <a:off x="548640" y="1554480"/>
            <a:ext cx="3840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Dispersión: </a:t>
            </a:r>
            <a:pPr indent="0" marL="0">
              <a:spcAft>
                <a:spcPts val="7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dos medidas → asociación → posición común.</a:t>
            </a:r>
            <a:endParaRPr lang="en-US" sz="13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Slope: </a:t>
            </a:r>
            <a:pPr indent="0" marL="0">
              <a:spcAft>
                <a:spcPts val="7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dos estados → cambio → extremos conectados.</a:t>
            </a:r>
            <a:endParaRPr lang="en-US" sz="13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Ridgeline: </a:t>
            </a:r>
            <a:pPr indent="0" marL="0">
              <a:spcAft>
                <a:spcPts val="7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datos por grupos → distribución → alineación horizontal.</a:t>
            </a:r>
            <a:endParaRPr lang="en-US" sz="130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La herramienta ejecuta una elección analítica fundamentada.</a:t>
            </a:r>
            <a:endParaRPr lang="en-US" sz="1300" dirty="0"/>
          </a:p>
        </p:txBody>
      </p:sp>
      <p:sp>
        <p:nvSpPr>
          <p:cNvPr id="5" name="Referencias · título"/>
          <p:cNvSpPr txBox="1"/>
          <p:nvPr/>
        </p:nvSpPr>
        <p:spPr>
          <a:xfrm>
            <a:off x="4754880" y="15544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Referencias (selección; lista completa en Harvard en la web)</a:t>
            </a:r>
            <a:endParaRPr lang="en-US" sz="1100" dirty="0"/>
          </a:p>
        </p:txBody>
      </p:sp>
      <p:sp>
        <p:nvSpPr>
          <p:cNvPr id="6" name="Referencias"/>
          <p:cNvSpPr txBox="1"/>
          <p:nvPr/>
        </p:nvSpPr>
        <p:spPr>
          <a:xfrm>
            <a:off x="4754880" y="1874520"/>
            <a:ext cx="38404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2"/>
                </a:solidFill>
              </a:rPr>
              <a:t>Munzner, T. (2014) Visualization analysis and design. Boca Raton: A K Peters/CRC Press.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2"/>
                </a:solidFill>
              </a:rPr>
              <a:t>Schwabish, J. (2021) Better data visualizations. Nueva York: Columbia University Press.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2"/>
                </a:solidFill>
              </a:rPr>
              <a:t>Friendly, M. y Denis, D. (2005) «The early origins and development of the scatterplot», JHBS, 41(2), pp. 103–130.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2"/>
                </a:solidFill>
              </a:rPr>
              <a:t>Tufte, E.R. (1983) The visual display of quantitative information. Cheshire: Graphics Press, pp. 158–159.</a:t>
            </a:r>
            <a:endParaRPr lang="en-US" sz="10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2"/>
                </a:solidFill>
              </a:rPr>
              <a:t>Wilke, C.O. (2017) Goodbye joyplots. clauswilke.com (Consultado: 1 noviembre 2026).</a:t>
            </a:r>
            <a:endParaRPr lang="en-US" sz="1000" dirty="0"/>
          </a:p>
        </p:txBody>
      </p:sp>
      <p:sp>
        <p:nvSpPr>
          <p:cNvPr id="8" name="Text 0"/>
          <p:cNvSpPr/>
          <p:nvPr>
            <p:ph idx="100" type="title" hasCustomPrompt="1"/>
          </p:nvPr>
        </p:nvSpPr>
        <p:spPr>
          <a:xfrm>
            <a:off x="548640" y="173736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C UOC">
  <a:themeElements>
    <a:clrScheme name="PEC UOC">
      <a:dk1>
        <a:srgbClr val="2E1A47"/>
      </a:dk1>
      <a:lt1>
        <a:srgbClr val="FFFFFF"/>
      </a:lt1>
      <a:dk2>
        <a:srgbClr val="46395F"/>
      </a:dk2>
      <a:lt2>
        <a:srgbClr val="F2EEF6"/>
      </a:lt2>
      <a:accent1>
        <a:srgbClr val="E07A2E"/>
      </a:accent1>
      <a:accent2>
        <a:srgbClr val="22A884"/>
      </a:accent2>
      <a:accent3>
        <a:srgbClr val="31688E"/>
      </a:accent3>
      <a:accent4>
        <a:srgbClr val="414487"/>
      </a:accent4>
      <a:accent5>
        <a:srgbClr val="6B5B7B"/>
      </a:accent5>
      <a:accent6>
        <a:srgbClr val="FDE725"/>
      </a:accent6>
      <a:hlink>
        <a:srgbClr val="31688E"/>
      </a:hlink>
      <a:folHlink>
        <a:srgbClr val="6B5B7B"/>
      </a:folHlink>
    </a:clrScheme>
    <a:fontScheme name="PEC UOC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PEC 2 · Visualización de datos · UOC</dc:title>
  <dc:subject>Tres técnicas, tres conjuntos de datos abiertos</dc:subject>
  <dc:creator>Jorge Mateu Marín</dc:creator>
  <cp:lastModifiedBy>Jorge Mateu Marín</cp:lastModifiedBy>
  <cp:revision>1</cp:revision>
  <dcterms:created xsi:type="dcterms:W3CDTF">2026-11-01T22:54:02Z</dcterms:created>
  <dcterms:modified xsi:type="dcterms:W3CDTF">2026-11-01T22:54:02Z</dcterms:modified>
</cp:coreProperties>
</file>